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3" r:id="rId2"/>
    <p:sldId id="286" r:id="rId3"/>
    <p:sldId id="466" r:id="rId4"/>
    <p:sldId id="467" r:id="rId5"/>
    <p:sldId id="468" r:id="rId6"/>
    <p:sldId id="4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B2EDC-87EF-47A1-9A2E-4129CC10C6E1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8A7C0-3A94-4B4C-98EC-632F00973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76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18" Type="http://schemas.openxmlformats.org/officeDocument/2006/relationships/image" Target="../media/image1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" Type="http://schemas.openxmlformats.org/officeDocument/2006/relationships/image" Target="../media/image1.emf"/><Relationship Id="rId16" Type="http://schemas.openxmlformats.org/officeDocument/2006/relationships/image" Target="../media/image15.emf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19" Type="http://schemas.openxmlformats.org/officeDocument/2006/relationships/image" Target="../media/image18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AF46C-15C5-41A8-AE86-327F79E8C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4682A-AE47-462C-B645-B3E23B410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CDD65-16B6-4B7D-9A0D-7B9D06181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9FF6-708C-41AC-8D56-3AF4B4671F80}" type="datetime3">
              <a:rPr lang="en-US" smtClean="0"/>
              <a:t>9 September 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FCD56-E6B1-4C88-944A-14252AAF5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Till Death Do Us Part … How To Build Life-Long Loyalty in Chapter Members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BDCF8-DA1D-412E-86F5-285C2CC0E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AFFE-F947-4DDF-A1AE-EFCFD1A58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81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6EDF7-085E-4F1C-AB28-54D674FA5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03C610-22C2-4FBC-93FD-EC4494997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0DB9D-C7FC-4B3D-AEE8-9C82D74E2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C757-F33F-4E8D-B322-EB7779D3D935}" type="datetime3">
              <a:rPr lang="en-US" smtClean="0"/>
              <a:t>9 September 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29F2A-8EAA-4908-9CCB-0273A6A6E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Till Death Do Us Part … How To Build Life-Long Loyalty in Chapter Members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CEAB4-FE19-4169-B82E-BAEAF5C40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AFFE-F947-4DDF-A1AE-EFCFD1A58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28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9BE993-28FD-4C18-B2AC-6C519BF3B5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510F23-6119-44B2-8669-A277CD4A4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D9EC6-3623-4971-913E-E8ECE0222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75A-0586-43EF-AFE5-4DAC16679BE4}" type="datetime3">
              <a:rPr lang="en-US" smtClean="0"/>
              <a:t>9 September 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F97DE-048D-4F1D-955C-CADAA92B8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Till Death Do Us Part … How To Build Life-Long Loyalty in Chapter Members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B7524-709F-4DBB-AD39-64A1B02E4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AFFE-F947-4DDF-A1AE-EFCFD1A58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805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COVER 2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4326" y="1734906"/>
            <a:ext cx="3760788" cy="1719262"/>
          </a:xfrm>
        </p:spPr>
        <p:txBody>
          <a:bodyPr anchor="b"/>
          <a:lstStyle>
            <a:lvl1pPr>
              <a:lnSpc>
                <a:spcPts val="3200"/>
              </a:lnSpc>
              <a:defRPr sz="2800" cap="all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14326" y="3608388"/>
            <a:ext cx="3760788" cy="4730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B4343E-05BA-9F40-A6AA-424EEF5104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4325" y="5603875"/>
            <a:ext cx="3760788" cy="431800"/>
          </a:xfrm>
        </p:spPr>
        <p:txBody>
          <a:bodyPr>
            <a:noAutofit/>
          </a:bodyPr>
          <a:lstStyle>
            <a:lvl1pPr>
              <a:defRPr sz="1000"/>
            </a:lvl1pPr>
            <a:lvl2pPr marL="7938" indent="0">
              <a:buNone/>
              <a:tabLst/>
              <a:defRPr sz="1000" cap="all" baseline="0"/>
            </a:lvl2pPr>
            <a:lvl3pPr marL="258763" indent="-258763">
              <a:tabLst/>
              <a:defRPr sz="1000"/>
            </a:lvl3pPr>
            <a:lvl4pPr marL="517525" indent="-250825">
              <a:tabLst/>
              <a:defRPr sz="1000"/>
            </a:lvl4pPr>
            <a:lvl5pPr marL="742950" indent="-209550">
              <a:tabLst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F123EB-1A43-4C47-967B-614F31189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1521" y="307975"/>
            <a:ext cx="847725" cy="847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C5CB2C-9AAA-1545-915E-FC49B45E41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4264" y="1248105"/>
            <a:ext cx="885495" cy="8854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0D0D3B-8E64-C94D-8C57-958F4D587C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17250" y="2252663"/>
            <a:ext cx="855663" cy="8556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2E3624-EF0D-344F-99F9-38B4AA30CEB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78912" y="3233738"/>
            <a:ext cx="847725" cy="8477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9138D8-3839-EB41-9693-581FF9D1CE2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078911" y="5180012"/>
            <a:ext cx="847726" cy="8477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974C70-9A1B-AD41-A5E9-A11196CF8EC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16763" y="2252663"/>
            <a:ext cx="863600" cy="863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1B349C-E974-CA4B-8764-2093323EC9D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32666" y="1295881"/>
            <a:ext cx="847725" cy="8477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4409720-67C7-9E46-AEB9-D2ED2D6E73B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017249" y="5201133"/>
            <a:ext cx="855663" cy="8556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4240006-C33B-FA46-BCDC-BF385748B15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83550" y="4198938"/>
            <a:ext cx="863600" cy="863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F52FABE-7A49-B541-8D4D-5F2D7F0B4A8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172075" y="4214813"/>
            <a:ext cx="847725" cy="8477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B78D3D4-C81F-0A47-B195-07CB55354A1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33969" y="1304663"/>
            <a:ext cx="838943" cy="83894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DEE42EA-6D04-1848-B012-BD6227B7702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153149" y="3233738"/>
            <a:ext cx="847725" cy="8477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02AE748-0409-204F-911D-ED5B95B1510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119271" y="2278064"/>
            <a:ext cx="830262" cy="83026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3515782-B710-0042-9284-5AEF22241D9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101807" y="305041"/>
            <a:ext cx="847725" cy="84772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C995910-AE81-184A-AE58-D8D46E56062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078912" y="4198938"/>
            <a:ext cx="847725" cy="84772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BF42211-D502-654E-A7BC-34E97CA8F59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163313" y="1295881"/>
            <a:ext cx="847725" cy="84772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B20B70C-80FC-B647-98C0-AF2E0A554BDE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132638" y="5180012"/>
            <a:ext cx="847725" cy="84772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98A033A-DA29-BA45-807C-B9128E9A703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059985" y="5181600"/>
            <a:ext cx="846137" cy="84613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CD37044-59FA-F143-AECF-6BD3BC419F2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096376" y="1286115"/>
            <a:ext cx="830262" cy="830262"/>
          </a:xfrm>
          <a:prstGeom prst="rect">
            <a:avLst/>
          </a:prstGeom>
        </p:spPr>
      </p:pic>
      <p:pic>
        <p:nvPicPr>
          <p:cNvPr id="36" name="Picture 35" descr="A close up of a light&#10;&#10;Description automatically generated">
            <a:extLst>
              <a:ext uri="{FF2B5EF4-FFF2-40B4-BE49-F238E27FC236}">
                <a16:creationId xmlns:a16="http://schemas.microsoft.com/office/drawing/2014/main" id="{5CFE78B2-A15B-C74B-8DD5-F48462C4F3EF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2714625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8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8CE2F-65FE-49A7-B5DB-3EDEE7EEA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D1838-64B7-4E45-B7C1-D98C656F1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44F0C-274C-4BC4-A911-3A3E80B6B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832D-FFE4-4138-A56D-C6516F3F0245}" type="datetime3">
              <a:rPr lang="en-US" smtClean="0"/>
              <a:t>9 September 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27C30-6B91-4C4A-9924-A0918F1C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Till Death Do Us Part … How To Build Life-Long Loyalty in Chapter Members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12187-57EA-411B-82B7-3137E2798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AFFE-F947-4DDF-A1AE-EFCFD1A58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02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C0DFA-BDCF-4761-9836-EEAFE7E8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8C7BD-F8A1-4A6C-BA90-BB43F6EA3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C314B-1514-44FA-8A87-B1014E1B8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CA65-BDB1-489A-9441-7D794CE2BCED}" type="datetime3">
              <a:rPr lang="en-US" smtClean="0"/>
              <a:t>9 September 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3CC91-1013-4A0D-9D0C-B0690AB9B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Till Death Do Us Part … How To Build Life-Long Loyalty in Chapter Members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1C8CE-08BC-4B25-9C59-199A7F4D7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AFFE-F947-4DDF-A1AE-EFCFD1A58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66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F7E6F-8734-4757-8235-958A19CA6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CCFB5-D39F-45E4-B679-CDDD32082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AF4CE-F525-4AD7-9ED5-99CFE69E2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CE974-9B51-47CA-81C3-0A95B7D05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222E-B83D-44B2-8FBC-B6227F068B14}" type="datetime3">
              <a:rPr lang="en-US" smtClean="0"/>
              <a:t>9 September 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421DB-0900-4F4D-9D51-C4AB85CE4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Till Death Do Us Part … How To Build Life-Long Loyalty in Chapter Members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DCA2C-441B-46B0-A341-E67345EDE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AFFE-F947-4DDF-A1AE-EFCFD1A58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08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70D85-F51F-41D6-B059-55369F0C8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EBB5C-DA20-4110-A10C-93D512856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0C80F-7DFC-4D8F-ADAB-37C1E91C1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0FDB6-C15F-44CB-9B15-2BFEB2CE3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EB70A4-0899-4809-A0C7-8577DF769F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C8453A-C0B5-4958-B50D-334C2F283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3E0D-17A2-4B63-8035-1F2D01FB8753}" type="datetime3">
              <a:rPr lang="en-US" smtClean="0"/>
              <a:t>9 September 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6C181E-B81D-47C1-AEAE-4383B7B6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Till Death Do Us Part … How To Build Life-Long Loyalty in Chapter Members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4C902F-2A1F-4BC5-B907-99036F2D4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AFFE-F947-4DDF-A1AE-EFCFD1A58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01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C3D9C-218C-4AEB-B99A-E62222273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1F5169-BAC5-41B1-A483-E5EECED77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C51D-322A-4A3B-AE42-8A7F87AEDDBE}" type="datetime3">
              <a:rPr lang="en-US" smtClean="0"/>
              <a:t>9 September 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521EE4-4D4F-46F6-81D4-1CEEBBF18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Till Death Do Us Part … How To Build Life-Long Loyalty in Chapter Members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87D545-770C-4C55-9E19-2BC23201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AFFE-F947-4DDF-A1AE-EFCFD1A58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90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D0F562-4C10-4C4A-98CA-6257A573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F5C7-4360-4B28-A1CA-86FDD9799012}" type="datetime3">
              <a:rPr lang="en-US" smtClean="0"/>
              <a:t>9 September 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7041A2-EF6F-4228-8DFE-94DDDFBBB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Till Death Do Us Part … How To Build Life-Long Loyalty in Chapter Members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5D753-151D-43E4-B930-DE6F3345B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AFFE-F947-4DDF-A1AE-EFCFD1A58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385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9E417-4D64-438E-A5E4-6C7DE0760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2B144-6684-4115-93D9-3373F2BE1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FA2D1-87AB-4D6A-BC35-32F825DCA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7C3F17-B156-4476-95A3-36A7B0B38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1B92-57C0-4E94-BA06-F0BB2C08886E}" type="datetime3">
              <a:rPr lang="en-US" smtClean="0"/>
              <a:t>9 September 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6CD175-D08B-4B6D-856D-04874890C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Till Death Do Us Part … How To Build Life-Long Loyalty in Chapter Members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8E372-CC9A-4605-ABBB-61B475F4A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AFFE-F947-4DDF-A1AE-EFCFD1A58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22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A9EF-D822-4CFF-AFB9-41F1C6C5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68BCCB-9A1F-4750-942A-4E95A9C014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CC681-0924-4878-A2E5-85EEC4AD7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1B698-C8FD-436A-B096-72C846462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5FCD-007A-4F13-BD16-C35E69A178B3}" type="datetime3">
              <a:rPr lang="en-US" smtClean="0"/>
              <a:t>9 September 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CA6BD-77A5-4DB7-8DCE-119D4F9AE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Till Death Do Us Part … How To Build Life-Long Loyalty in Chapter Members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F051A-4B6C-417A-A43D-19AAB7207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AFFE-F947-4DDF-A1AE-EFCFD1A58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591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F6E22-767F-4940-9C5E-8DD79CC40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9104A-AE5A-408D-8277-8EAFB608B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C5DD3-73C5-4F62-A71D-298F1211B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F6DE7-E372-46B6-800B-30E498D7DFA1}" type="datetime3">
              <a:rPr lang="en-US" smtClean="0"/>
              <a:t>9 September 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B0C75-D6C5-4A89-93B6-35DAA6197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Till Death Do Us Part … How To Build Life-Long Loyalty in Chapter Members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35379-6651-4E09-9800-3AC9A6ADC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8AFFE-F947-4DDF-A1AE-EFCFD1A58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ers.brightcove.net/5392214295001/experience_5b05a2b53bef33000ff8d751/share.htm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Shane.Kearney@pmi-ireland.org" TargetMode="External"/><Relationship Id="rId13" Type="http://schemas.openxmlformats.org/officeDocument/2006/relationships/hyperlink" Target="mailto:kcollins@pmi-ireland.org" TargetMode="External"/><Relationship Id="rId18" Type="http://schemas.openxmlformats.org/officeDocument/2006/relationships/image" Target="../media/image28.png"/><Relationship Id="rId3" Type="http://schemas.openxmlformats.org/officeDocument/2006/relationships/hyperlink" Target="mailto:jglynne@pmi-ireland.org" TargetMode="External"/><Relationship Id="rId7" Type="http://schemas.openxmlformats.org/officeDocument/2006/relationships/hyperlink" Target="mailto:acorocoran@pmi-ireland.org" TargetMode="External"/><Relationship Id="rId12" Type="http://schemas.openxmlformats.org/officeDocument/2006/relationships/hyperlink" Target="mailto:fkeating@pmi-ireland.org" TargetMode="External"/><Relationship Id="rId17" Type="http://schemas.openxmlformats.org/officeDocument/2006/relationships/hyperlink" Target="mailto:louise.mcfadden@pmi-ireland.org" TargetMode="External"/><Relationship Id="rId2" Type="http://schemas.openxmlformats.org/officeDocument/2006/relationships/image" Target="../media/image31.png"/><Relationship Id="rId16" Type="http://schemas.openxmlformats.org/officeDocument/2006/relationships/hyperlink" Target="mailto:nmongey@pmi-ireland.or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ccarroll@pmi-ireland.org" TargetMode="External"/><Relationship Id="rId11" Type="http://schemas.openxmlformats.org/officeDocument/2006/relationships/hyperlink" Target="mailto:tmcgrath@pmi-ireland.org" TargetMode="External"/><Relationship Id="rId5" Type="http://schemas.openxmlformats.org/officeDocument/2006/relationships/hyperlink" Target="mailto:lromeri-mcdermot@pmi-ireland.org" TargetMode="External"/><Relationship Id="rId15" Type="http://schemas.openxmlformats.org/officeDocument/2006/relationships/hyperlink" Target="mailto:hmahon@pmi-ireland.org" TargetMode="External"/><Relationship Id="rId10" Type="http://schemas.openxmlformats.org/officeDocument/2006/relationships/hyperlink" Target="mailto:pgibson@pmi-ireland.org" TargetMode="External"/><Relationship Id="rId4" Type="http://schemas.openxmlformats.org/officeDocument/2006/relationships/hyperlink" Target="mailto:plucey@pmi-ireland.org" TargetMode="External"/><Relationship Id="rId9" Type="http://schemas.openxmlformats.org/officeDocument/2006/relationships/hyperlink" Target="mailto:elif.karakulak@pmi-ireland.org" TargetMode="External"/><Relationship Id="rId14" Type="http://schemas.openxmlformats.org/officeDocument/2006/relationships/hyperlink" Target="mailto:norma.lynch@pmi-ireland.or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mi-ireland.org/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acebook.com/pmiireland/" TargetMode="External"/><Relationship Id="rId5" Type="http://schemas.openxmlformats.org/officeDocument/2006/relationships/hyperlink" Target="https://www.linkedin.com/company/765734/" TargetMode="External"/><Relationship Id="rId4" Type="http://schemas.openxmlformats.org/officeDocument/2006/relationships/hyperlink" Target="https://www.pmi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71539-4396-E84B-9B0B-32507DFC7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9" y="1345949"/>
            <a:ext cx="3760788" cy="2547257"/>
          </a:xfrm>
        </p:spPr>
        <p:txBody>
          <a:bodyPr>
            <a:normAutofit/>
          </a:bodyPr>
          <a:lstStyle/>
          <a:p>
            <a:br>
              <a:rPr lang="en-GB" b="1" dirty="0">
                <a:solidFill>
                  <a:srgbClr val="00B0F0"/>
                </a:solidFill>
              </a:rPr>
            </a:br>
            <a:r>
              <a:rPr lang="en-GB" sz="2700" b="1" dirty="0">
                <a:solidFill>
                  <a:srgbClr val="00B0F0"/>
                </a:solidFill>
              </a:rPr>
              <a:t>New Member Pack</a:t>
            </a:r>
            <a:br>
              <a:rPr lang="en-GB" sz="2700" b="1" dirty="0">
                <a:solidFill>
                  <a:srgbClr val="00B0F0"/>
                </a:solidFill>
              </a:rPr>
            </a:br>
            <a:br>
              <a:rPr lang="en-GB" sz="2700" b="1" dirty="0">
                <a:solidFill>
                  <a:srgbClr val="00B0F0"/>
                </a:solidFill>
              </a:rPr>
            </a:br>
            <a:r>
              <a:rPr lang="en-GB" sz="2700" b="1" dirty="0">
                <a:solidFill>
                  <a:srgbClr val="00B0F0"/>
                </a:solidFill>
              </a:rPr>
              <a:t>Ireland Chapter of the PMI</a:t>
            </a:r>
            <a:br>
              <a:rPr lang="en-GB" b="1" dirty="0">
                <a:solidFill>
                  <a:srgbClr val="00B0F0"/>
                </a:solidFill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568EC5-27FE-4C56-847C-6FD207DB5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69" y="3991537"/>
            <a:ext cx="3883489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0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0"/>
            <a:ext cx="3190875" cy="2162175"/>
            <a:chOff x="0" y="0"/>
            <a:chExt cx="2010" cy="1362"/>
          </a:xfrm>
        </p:grpSpPr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F208821-819A-442B-9314-C083EC4A4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36" y="1117727"/>
            <a:ext cx="1993565" cy="19265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9A7163-65BA-4C4F-A788-BC7821D61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36" y="3040666"/>
            <a:ext cx="2011854" cy="3779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722698-A7F2-4608-8F3E-7152120B5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36" y="3766384"/>
            <a:ext cx="1994400" cy="19265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58EB9B-E0D1-4D6E-8296-854C3512A5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036" y="5713398"/>
            <a:ext cx="2042337" cy="3779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20CB4A-1E3B-4CAD-9BCA-80EEA47E18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4010" y="1117727"/>
            <a:ext cx="6246400" cy="51966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59E622-BF37-48E7-A3D7-52DB59546E5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140" t="10189" r="17460" b="15506"/>
          <a:stretch/>
        </p:blipFill>
        <p:spPr>
          <a:xfrm>
            <a:off x="606036" y="0"/>
            <a:ext cx="1323703" cy="100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00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0"/>
            <a:ext cx="3190875" cy="2162175"/>
            <a:chOff x="0" y="0"/>
            <a:chExt cx="2010" cy="1362"/>
          </a:xfrm>
        </p:grpSpPr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D26306C-2EB7-49B3-9BE8-67A73C4DC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326" y="1469442"/>
            <a:ext cx="8169348" cy="6401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096BFA-8DAC-4664-A7EF-CAB0509CCB9C}"/>
              </a:ext>
            </a:extLst>
          </p:cNvPr>
          <p:cNvSpPr txBox="1"/>
          <p:nvPr/>
        </p:nvSpPr>
        <p:spPr>
          <a:xfrm>
            <a:off x="1600200" y="285753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"/>
              </a:rPr>
              <a:t>The newly created First Year Member video presentation will help you discover valuable paths to enhance your experience, build your network and leverage all that PMI offers.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21B6BA-908A-4B4E-A63B-1E8E4282E664}"/>
              </a:ext>
            </a:extLst>
          </p:cNvPr>
          <p:cNvSpPr txBox="1"/>
          <p:nvPr/>
        </p:nvSpPr>
        <p:spPr>
          <a:xfrm>
            <a:off x="3581400" y="4528813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rgbClr val="0070C0"/>
                </a:solidFill>
                <a:latin typeface="Arial"/>
                <a:hlinkClick r:id="rId3"/>
              </a:rPr>
              <a:t>Click here for video presentation link</a:t>
            </a:r>
            <a:endParaRPr lang="en-US" dirty="0">
              <a:solidFill>
                <a:srgbClr val="0070C0"/>
              </a:solidFill>
              <a:latin typeface="Arial"/>
            </a:endParaRPr>
          </a:p>
          <a:p>
            <a:pPr algn="ctr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71F353-825E-43E6-8088-EC1682AB5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57" y="121876"/>
            <a:ext cx="1329043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03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0"/>
            <a:ext cx="3190875" cy="2162175"/>
            <a:chOff x="0" y="0"/>
            <a:chExt cx="2010" cy="1362"/>
          </a:xfrm>
        </p:grpSpPr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1F80E52-FA16-46B0-B96D-8560674C3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372" y="441164"/>
            <a:ext cx="3237257" cy="6401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442B7A-A1F8-4E6A-85C5-BDE643E61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25" y="1192947"/>
            <a:ext cx="10526751" cy="55221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E81BF3-883C-4814-A464-2C913D347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03" y="0"/>
            <a:ext cx="1329043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4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0"/>
            <a:ext cx="3190875" cy="2162175"/>
            <a:chOff x="0" y="0"/>
            <a:chExt cx="2010" cy="1362"/>
          </a:xfrm>
        </p:grpSpPr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88F5424-015E-4C3C-B3EA-EDA5C57E0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463" y="554070"/>
            <a:ext cx="7773074" cy="646232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44F4E3B-B995-4313-98F5-221E638B3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341221"/>
              </p:ext>
            </p:extLst>
          </p:nvPr>
        </p:nvGraphicFramePr>
        <p:xfrm>
          <a:off x="1943100" y="1356193"/>
          <a:ext cx="8305800" cy="4876800"/>
        </p:xfrm>
        <a:graphic>
          <a:graphicData uri="http://schemas.openxmlformats.org/drawingml/2006/table">
            <a:tbl>
              <a:tblPr firstRow="1" bandRow="1"/>
              <a:tblGrid>
                <a:gridCol w="4156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9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IE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Jackie Glynn</a:t>
                      </a:r>
                    </a:p>
                    <a:p>
                      <a:pPr algn="ctr"/>
                      <a:r>
                        <a:rPr lang="en-IE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President</a:t>
                      </a:r>
                    </a:p>
                    <a:p>
                      <a:pPr algn="ctr"/>
                      <a:r>
                        <a:rPr lang="en-IE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jglynne@pmi-ireland.org</a:t>
                      </a:r>
                      <a:endParaRPr lang="en-GB" sz="1100" b="0" kern="1200" dirty="0">
                        <a:solidFill>
                          <a:srgbClr val="0070C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Jackie Fagan</a:t>
                      </a:r>
                    </a:p>
                    <a:p>
                      <a:pPr algn="ctr"/>
                      <a:r>
                        <a:rPr lang="en-GB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Vice President</a:t>
                      </a:r>
                    </a:p>
                    <a:p>
                      <a:pPr algn="ctr"/>
                      <a:r>
                        <a:rPr lang="en-GB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jfagan@pmi-ireland.org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IE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Pat Lucey</a:t>
                      </a:r>
                    </a:p>
                    <a:p>
                      <a:pPr algn="ctr"/>
                      <a:r>
                        <a:rPr lang="en-IE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Past President</a:t>
                      </a:r>
                    </a:p>
                    <a:p>
                      <a:pPr algn="ctr"/>
                      <a:r>
                        <a:rPr lang="en-IE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plucey@pmi-ireland.org</a:t>
                      </a:r>
                      <a:endParaRPr lang="en-GB" sz="1100" b="0" kern="1200" dirty="0">
                        <a:solidFill>
                          <a:srgbClr val="0070C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IE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Linda </a:t>
                      </a:r>
                      <a:r>
                        <a:rPr lang="en-IE" sz="1100" b="0" kern="1200" dirty="0" err="1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Romeri-McDermot</a:t>
                      </a:r>
                      <a:endParaRPr lang="en-IE" sz="1100" b="0" kern="1200" dirty="0">
                        <a:solidFill>
                          <a:srgbClr val="0070C0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IE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Director of Finance</a:t>
                      </a:r>
                    </a:p>
                    <a:p>
                      <a:pPr algn="ctr"/>
                      <a:r>
                        <a:rPr lang="pt-BR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lromeri-mcdermot@pmi-ireland.org</a:t>
                      </a:r>
                      <a:endParaRPr lang="en-GB" sz="1100" b="0" kern="1200" dirty="0">
                        <a:solidFill>
                          <a:srgbClr val="0070C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IE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Clive Carroll</a:t>
                      </a:r>
                    </a:p>
                    <a:p>
                      <a:pPr algn="ctr"/>
                      <a:r>
                        <a:rPr lang="en-IE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Director of Membership</a:t>
                      </a:r>
                    </a:p>
                    <a:p>
                      <a:pPr algn="ctr"/>
                      <a:r>
                        <a:rPr lang="en-IE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ccarroll@pmi-ireland.org</a:t>
                      </a:r>
                      <a:endParaRPr lang="en-GB" sz="1100" b="0" kern="1200" dirty="0">
                        <a:solidFill>
                          <a:srgbClr val="0070C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IE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Mike Schofield</a:t>
                      </a:r>
                    </a:p>
                    <a:p>
                      <a:pPr algn="ctr"/>
                      <a:r>
                        <a:rPr lang="en-IE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Director of technology</a:t>
                      </a:r>
                    </a:p>
                    <a:p>
                      <a:pPr algn="ctr"/>
                      <a:r>
                        <a:rPr lang="en-IE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mschofield@pmi-ireland.org</a:t>
                      </a:r>
                      <a:endParaRPr lang="en-GB" sz="1100" b="0" kern="1200" dirty="0">
                        <a:solidFill>
                          <a:srgbClr val="0070C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IE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Ian Elliot</a:t>
                      </a:r>
                    </a:p>
                    <a:p>
                      <a:pPr algn="ctr"/>
                      <a:r>
                        <a:rPr lang="en-IE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Director of Sponsorship</a:t>
                      </a:r>
                    </a:p>
                    <a:p>
                      <a:pPr algn="ctr"/>
                      <a:r>
                        <a:rPr lang="en-IE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Ian.Elliot@pmi-ireland.org</a:t>
                      </a:r>
                      <a:endParaRPr lang="en-IE" sz="1100" b="0" kern="1200" dirty="0">
                        <a:solidFill>
                          <a:srgbClr val="0070C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IE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Dermot </a:t>
                      </a:r>
                      <a:r>
                        <a:rPr lang="en-IE" sz="1100" b="0" kern="1200" dirty="0" err="1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Hore</a:t>
                      </a:r>
                      <a:endParaRPr lang="en-IE" sz="1100" b="0" kern="1200" dirty="0">
                        <a:solidFill>
                          <a:srgbClr val="0070C0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IE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Director of Professional development</a:t>
                      </a:r>
                    </a:p>
                    <a:p>
                      <a:pPr algn="ctr" fontAlgn="base"/>
                      <a:r>
                        <a:rPr lang="en-GB" sz="1100" b="0" kern="120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  <a:hlinkClick r:id="rId9"/>
                        </a:rPr>
                        <a:t>dhore@</a:t>
                      </a:r>
                      <a:r>
                        <a:rPr lang="en-GB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  <a:hlinkClick r:id="rId9"/>
                        </a:rPr>
                        <a:t>pmi-ireland.org</a:t>
                      </a:r>
                      <a:endParaRPr lang="en-IE" sz="1100" b="0" kern="1200" dirty="0">
                        <a:solidFill>
                          <a:srgbClr val="0070C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IE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Paul Gibson</a:t>
                      </a:r>
                    </a:p>
                    <a:p>
                      <a:pPr algn="ctr"/>
                      <a:r>
                        <a:rPr lang="en-IE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Director of Governance</a:t>
                      </a:r>
                    </a:p>
                    <a:p>
                      <a:pPr algn="ctr"/>
                      <a:r>
                        <a:rPr lang="en-IE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pgibson@pmi-ireland.org</a:t>
                      </a:r>
                      <a:endParaRPr lang="en-GB" sz="1100" b="0" kern="1200" dirty="0">
                        <a:solidFill>
                          <a:srgbClr val="0070C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IE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Thomas McGrath</a:t>
                      </a:r>
                    </a:p>
                    <a:p>
                      <a:pPr algn="ctr"/>
                      <a:r>
                        <a:rPr lang="en-IE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Director of Volunteering</a:t>
                      </a:r>
                    </a:p>
                    <a:p>
                      <a:pPr algn="ctr"/>
                      <a:r>
                        <a:rPr lang="en-GB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tmcgrath@pmi-ireland.org</a:t>
                      </a:r>
                      <a:endParaRPr lang="en-GB" sz="1100" b="0" kern="1200" dirty="0">
                        <a:solidFill>
                          <a:srgbClr val="0070C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IE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Helen Mahon</a:t>
                      </a:r>
                    </a:p>
                    <a:p>
                      <a:pPr algn="ctr"/>
                      <a:r>
                        <a:rPr lang="en-IE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Director of Academic Outreach</a:t>
                      </a:r>
                    </a:p>
                    <a:p>
                      <a:pPr algn="ctr"/>
                      <a:r>
                        <a:rPr lang="en-IE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hmahon@pmi-ireland.org</a:t>
                      </a:r>
                      <a:endParaRPr lang="en-GB" sz="1100" b="0" kern="1200" dirty="0">
                        <a:solidFill>
                          <a:srgbClr val="0070C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IE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Katrina Collins</a:t>
                      </a:r>
                    </a:p>
                    <a:p>
                      <a:pPr algn="ctr"/>
                      <a:r>
                        <a:rPr lang="en-IE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Director of Events</a:t>
                      </a:r>
                    </a:p>
                    <a:p>
                      <a:pPr algn="ctr"/>
                      <a:r>
                        <a:rPr lang="it-IT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kcollins@pmi-ireland.org</a:t>
                      </a:r>
                      <a:endParaRPr lang="en-GB" sz="1100" b="0" kern="1200" dirty="0">
                        <a:solidFill>
                          <a:srgbClr val="0070C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IE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Peter Glynn</a:t>
                      </a:r>
                    </a:p>
                    <a:p>
                      <a:pPr algn="ctr"/>
                      <a:r>
                        <a:rPr lang="en-IE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Director of Marketing</a:t>
                      </a:r>
                    </a:p>
                    <a:p>
                      <a:pPr algn="ctr"/>
                      <a:r>
                        <a:rPr lang="en-IE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pglynne@pmi-ireland.org</a:t>
                      </a:r>
                      <a:endParaRPr lang="en-GB" sz="1100" b="0" kern="1200" dirty="0">
                        <a:solidFill>
                          <a:srgbClr val="0070C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IE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Ronan O’ </a:t>
                      </a:r>
                      <a:r>
                        <a:rPr lang="en-IE" sz="1100" b="0" kern="1200" dirty="0" err="1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Beirne</a:t>
                      </a:r>
                      <a:endParaRPr lang="en-IE" sz="1100" b="0" kern="1200" dirty="0">
                        <a:solidFill>
                          <a:srgbClr val="0070C0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IE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National Conference Manager</a:t>
                      </a:r>
                    </a:p>
                    <a:p>
                      <a:pPr algn="ctr"/>
                      <a:r>
                        <a:rPr lang="en-IE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robeirne@pmi-ireland.org</a:t>
                      </a:r>
                      <a:endParaRPr lang="en-GB" sz="1100" b="0" kern="1200" dirty="0">
                        <a:solidFill>
                          <a:srgbClr val="0070C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IE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Niamh </a:t>
                      </a:r>
                      <a:r>
                        <a:rPr lang="en-IE" sz="1100" b="0" kern="1200" dirty="0" err="1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Mongey</a:t>
                      </a:r>
                      <a:endParaRPr lang="en-IE" sz="1100" b="0" kern="1200" dirty="0">
                        <a:solidFill>
                          <a:srgbClr val="0070C0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IE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Director of Communications</a:t>
                      </a:r>
                    </a:p>
                    <a:p>
                      <a:pPr algn="ctr"/>
                      <a:r>
                        <a:rPr lang="en-GB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nmongey@pmi-ireland.org</a:t>
                      </a:r>
                      <a:endParaRPr lang="en-GB" sz="1100" b="0" kern="1200" dirty="0">
                        <a:solidFill>
                          <a:srgbClr val="0070C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IE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Louise McFadden</a:t>
                      </a:r>
                    </a:p>
                    <a:p>
                      <a:pPr algn="ctr"/>
                      <a:r>
                        <a:rPr lang="en-IE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Director of Administration</a:t>
                      </a:r>
                    </a:p>
                    <a:p>
                      <a:pPr algn="ctr"/>
                      <a:r>
                        <a:rPr lang="en-IE" sz="1100" b="0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louise.mcfadden@pmi-ireland.org</a:t>
                      </a:r>
                      <a:endParaRPr lang="en-GB" sz="1100" b="0" kern="1200" dirty="0">
                        <a:solidFill>
                          <a:srgbClr val="0070C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46EECAF-2521-47A1-9433-39D79886858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3753" y="32657"/>
            <a:ext cx="1329043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38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0"/>
            <a:ext cx="3190875" cy="2162175"/>
            <a:chOff x="0" y="0"/>
            <a:chExt cx="2010" cy="1362"/>
          </a:xfrm>
        </p:grpSpPr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F37AA2B-221E-4100-B909-916B19A20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463" y="1092490"/>
            <a:ext cx="7773074" cy="725487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4BB3382-69ED-4855-8BDC-415BDD409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744626"/>
              </p:ext>
            </p:extLst>
          </p:nvPr>
        </p:nvGraphicFramePr>
        <p:xfrm>
          <a:off x="1600200" y="2174488"/>
          <a:ext cx="8991600" cy="1854200"/>
        </p:xfrm>
        <a:graphic>
          <a:graphicData uri="http://schemas.openxmlformats.org/drawingml/2006/table">
            <a:tbl>
              <a:tblPr firstRow="1" bandRow="1"/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IE" b="0" dirty="0">
                          <a:solidFill>
                            <a:srgbClr val="0070C0"/>
                          </a:solidFill>
                        </a:rPr>
                        <a:t>Ireland Chapter web</a:t>
                      </a:r>
                      <a:r>
                        <a:rPr lang="en-IE" b="0" baseline="0" dirty="0">
                          <a:solidFill>
                            <a:srgbClr val="0070C0"/>
                          </a:solidFill>
                        </a:rPr>
                        <a:t> site</a:t>
                      </a:r>
                      <a:endParaRPr lang="en-GB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b="0" dirty="0">
                          <a:solidFill>
                            <a:srgbClr val="0070C0"/>
                          </a:solidFill>
                          <a:hlinkClick r:id="rId3"/>
                        </a:rPr>
                        <a:t>https://www.pmi-ireland.org/</a:t>
                      </a:r>
                      <a:endParaRPr lang="en-GB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IE" dirty="0">
                          <a:solidFill>
                            <a:srgbClr val="0070C0"/>
                          </a:solidFill>
                        </a:rPr>
                        <a:t>PMI Website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dirty="0">
                          <a:solidFill>
                            <a:srgbClr val="0070C0"/>
                          </a:solidFill>
                          <a:hlinkClick r:id="rId4"/>
                        </a:rPr>
                        <a:t>https://www.pmi.org/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IE" dirty="0">
                          <a:solidFill>
                            <a:srgbClr val="0070C0"/>
                          </a:solidFill>
                        </a:rPr>
                        <a:t>LinkedIn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dirty="0">
                          <a:solidFill>
                            <a:srgbClr val="0070C0"/>
                          </a:solidFill>
                          <a:hlinkClick r:id="rId5"/>
                        </a:rPr>
                        <a:t>https://www.linkedin.com/company/765734/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Facebook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800" b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https://www.facebook.com/pmiireland/</a:t>
                      </a:r>
                      <a:endParaRPr lang="en-GB" sz="1800" b="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Twitter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@</a:t>
                      </a:r>
                      <a:r>
                        <a:rPr lang="en-GB" dirty="0" err="1">
                          <a:solidFill>
                            <a:srgbClr val="0070C0"/>
                          </a:solidFill>
                        </a:rPr>
                        <a:t>pmiirl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050FACA9-952A-414B-83DF-906FC7AAB4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157" y="86563"/>
            <a:ext cx="1329043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73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260</Words>
  <Application>Microsoft Office PowerPoint</Application>
  <PresentationFormat>Widescreen</PresentationFormat>
  <Paragraphs>61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 New Member Pack  Ireland Chapter of the PMI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Till Death Do Us Part … How to build life-long loyalty in Chapter Members</dc:title>
  <dc:creator>Carroll, Clive</dc:creator>
  <cp:lastModifiedBy>Clive</cp:lastModifiedBy>
  <cp:revision>23</cp:revision>
  <dcterms:created xsi:type="dcterms:W3CDTF">2019-10-23T09:01:13Z</dcterms:created>
  <dcterms:modified xsi:type="dcterms:W3CDTF">2021-09-09T05:46:55Z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7cb76b2-10b8-4fe1-93d4-2202842406cd_Enabled">
    <vt:lpwstr>True</vt:lpwstr>
  </property>
  <property fmtid="{D5CDD505-2E9C-101B-9397-08002B2CF9AE}" pid="3" name="MSIP_Label_17cb76b2-10b8-4fe1-93d4-2202842406cd_SiteId">
    <vt:lpwstr>945c199a-83a2-4e80-9f8c-5a91be5752dd</vt:lpwstr>
  </property>
  <property fmtid="{D5CDD505-2E9C-101B-9397-08002B2CF9AE}" pid="4" name="MSIP_Label_17cb76b2-10b8-4fe1-93d4-2202842406cd_Owner">
    <vt:lpwstr>Clive.Carroll@emc.com</vt:lpwstr>
  </property>
  <property fmtid="{D5CDD505-2E9C-101B-9397-08002B2CF9AE}" pid="5" name="MSIP_Label_17cb76b2-10b8-4fe1-93d4-2202842406cd_SetDate">
    <vt:lpwstr>2019-10-23T10:50:04.8578107Z</vt:lpwstr>
  </property>
  <property fmtid="{D5CDD505-2E9C-101B-9397-08002B2CF9AE}" pid="6" name="MSIP_Label_17cb76b2-10b8-4fe1-93d4-2202842406cd_Name">
    <vt:lpwstr>External Public</vt:lpwstr>
  </property>
  <property fmtid="{D5CDD505-2E9C-101B-9397-08002B2CF9AE}" pid="7" name="MSIP_Label_17cb76b2-10b8-4fe1-93d4-2202842406cd_Application">
    <vt:lpwstr>Microsoft Azure Information Protection</vt:lpwstr>
  </property>
  <property fmtid="{D5CDD505-2E9C-101B-9397-08002B2CF9AE}" pid="8" name="MSIP_Label_17cb76b2-10b8-4fe1-93d4-2202842406cd_Extended_MSFT_Method">
    <vt:lpwstr>Manual</vt:lpwstr>
  </property>
  <property fmtid="{D5CDD505-2E9C-101B-9397-08002B2CF9AE}" pid="9" name="aiplabel">
    <vt:lpwstr>External Public</vt:lpwstr>
  </property>
</Properties>
</file>